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Default Extension="bin" ContentType="application/vnd.openxmlformats-officedocument.oleObject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331" r:id="rId6"/>
    <p:sldId id="335" r:id="rId7"/>
    <p:sldId id="332" r:id="rId8"/>
    <p:sldId id="268" r:id="rId9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orient="horz" pos="4065">
          <p15:clr>
            <a:srgbClr val="A4A3A4"/>
          </p15:clr>
        </p15:guide>
        <p15:guide id="3" orient="horz" pos="709">
          <p15:clr>
            <a:srgbClr val="A4A3A4"/>
          </p15:clr>
        </p15:guide>
        <p15:guide id="4" pos="2880">
          <p15:clr>
            <a:srgbClr val="A4A3A4"/>
          </p15:clr>
        </p15:guide>
        <p15:guide id="5" orient="horz" pos="36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00FF"/>
    <a:srgbClr val="A5D6E3"/>
    <a:srgbClr val="76C0D4"/>
    <a:srgbClr val="8BB7FF"/>
    <a:srgbClr val="50AEC8"/>
    <a:srgbClr val="79C1D5"/>
    <a:srgbClr val="5B89C1"/>
    <a:srgbClr val="5283BE"/>
    <a:srgbClr val="97B5D9"/>
    <a:srgbClr val="AAC2E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935" autoAdjust="0"/>
    <p:restoredTop sz="88539" autoAdjust="0"/>
  </p:normalViewPr>
  <p:slideViewPr>
    <p:cSldViewPr>
      <p:cViewPr varScale="1">
        <p:scale>
          <a:sx n="75" d="100"/>
          <a:sy n="75" d="100"/>
        </p:scale>
        <p:origin x="-1368" y="-90"/>
      </p:cViewPr>
      <p:guideLst>
        <p:guide orient="horz" pos="2160"/>
        <p:guide orient="horz" pos="4065"/>
        <p:guide orient="horz" pos="709"/>
        <p:guide orient="horz" pos="365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6434A-D895-430C-AAE3-010E58B4A5D3}" type="datetimeFigureOut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599D6F-6914-44B3-BAC5-F801858112F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117928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wm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E42E9-9779-4EB1-A4E7-DC2A33AE97F9}" type="datetimeFigureOut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996AB9-55DC-445E-98F1-083156B566B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539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8219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83021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13831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E873-B126-4470-908A-236855859A26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95241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8C72-0370-4AD1-AE20-4F15CF520E32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92344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403C5-5F23-42E0-BA0B-6D64D76B5D9F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62051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DD801-2CCC-4546-85CA-F8B6A8D2F67A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52552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F4BED-A048-40B4-80F6-BBEAAD6B8F6C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83086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FA7-1DFF-4E45-AFC9-BC0889776265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68558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F87-59EB-43CC-9455-2DF7B47E554E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078247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FD4A-B6B0-44D0-9EAD-680DB59CA056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23997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342D-A9C9-421E-8269-A483224EFD3B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76354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3AC9D-2678-4BA3-B24D-62FEB7954F84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77235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101E3-4813-4238-AEB6-0004BDD659B9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42358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215A3-146C-4A20-83CB-E4B6D72044D7}" type="datetime1">
              <a:rPr lang="ko-KR" altLang="en-US" smtClean="0"/>
              <a:pPr/>
              <a:t>2021-10-21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F1735-76E7-4572-8B2E-9E571AA161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7505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0">
            <a:extLst>
              <a:ext uri="{FF2B5EF4-FFF2-40B4-BE49-F238E27FC236}">
                <a16:creationId xmlns:a16="http://schemas.microsoft.com/office/drawing/2014/main" xmlns="" id="{2DCEA000-D289-4EF4-A734-FC6F45D2314B}"/>
              </a:ext>
            </a:extLst>
          </p:cNvPr>
          <p:cNvGrpSpPr/>
          <p:nvPr/>
        </p:nvGrpSpPr>
        <p:grpSpPr>
          <a:xfrm>
            <a:off x="205390" y="807350"/>
            <a:ext cx="8712968" cy="678586"/>
            <a:chOff x="157020" y="3061083"/>
            <a:chExt cx="8712968" cy="67858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xmlns="" id="{7B794F71-B286-46DF-B6BB-A599C6C62D0C}"/>
                </a:ext>
              </a:extLst>
            </p:cNvPr>
            <p:cNvSpPr/>
            <p:nvPr/>
          </p:nvSpPr>
          <p:spPr>
            <a:xfrm>
              <a:off x="157020" y="3061083"/>
              <a:ext cx="871296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330325" eaLnBrk="0" latinLnBrk="0" hangingPunct="0">
                <a:buSzPct val="100000"/>
                <a:defRPr/>
              </a:pPr>
              <a:r>
                <a:rPr lang="ko-KR" altLang="en-US" sz="2000" kern="0" dirty="0">
                  <a:gradFill>
                    <a:gsLst>
                      <a:gs pos="0">
                        <a:srgbClr val="1F497D">
                          <a:lumMod val="50000"/>
                        </a:srgbClr>
                      </a:gs>
                      <a:gs pos="100000">
                        <a:srgbClr val="004D86"/>
                      </a:gs>
                    </a:gsLst>
                    <a:lin ang="5400000" scaled="0"/>
                  </a:gra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「지능화 파일럿 </a:t>
              </a:r>
              <a:r>
                <a:rPr lang="ko-KR" altLang="en-US" sz="2000" kern="0">
                  <a:gradFill>
                    <a:gsLst>
                      <a:gs pos="0">
                        <a:srgbClr val="1F497D">
                          <a:lumMod val="50000"/>
                        </a:srgbClr>
                      </a:gs>
                      <a:gs pos="100000">
                        <a:srgbClr val="004D86"/>
                      </a:gs>
                    </a:gsLst>
                    <a:lin ang="5400000" scaled="0"/>
                  </a:gra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프로젝트」프로젝트 설계</a:t>
              </a:r>
              <a:endParaRPr lang="en-US" altLang="ko-KR" sz="20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xmlns="" id="{6E058587-107D-4BD4-940A-D86F73E1D0D0}"/>
                </a:ext>
              </a:extLst>
            </p:cNvPr>
            <p:cNvSpPr/>
            <p:nvPr/>
          </p:nvSpPr>
          <p:spPr>
            <a:xfrm>
              <a:off x="899592" y="3278004"/>
              <a:ext cx="59855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330325" eaLnBrk="0" latinLnBrk="0" hangingPunct="0">
                <a:buSzPct val="100000"/>
                <a:defRPr/>
              </a:pPr>
              <a:endParaRPr lang="ko-KR" altLang="en-US" sz="2400" kern="0" spc="-15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7BFCAF9A-328B-48C6-8CA3-8371B22412AE}"/>
              </a:ext>
            </a:extLst>
          </p:cNvPr>
          <p:cNvSpPr/>
          <p:nvPr/>
        </p:nvSpPr>
        <p:spPr>
          <a:xfrm>
            <a:off x="179913" y="3955257"/>
            <a:ext cx="87129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330325" eaLnBrk="0" latinLnBrk="0" hangingPunct="0">
              <a:buSzPct val="100000"/>
              <a:defRPr/>
            </a:pPr>
            <a:r>
              <a:rPr lang="en-US" altLang="ko-KR" sz="24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2021.  10.  </a:t>
            </a:r>
            <a:r>
              <a:rPr lang="en-US" altLang="ko-KR" sz="24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14</a:t>
            </a:r>
            <a:endParaRPr lang="ko-KR" altLang="en-US" sz="2400" kern="0" dirty="0">
              <a:gradFill>
                <a:gsLst>
                  <a:gs pos="0">
                    <a:srgbClr val="1F497D">
                      <a:lumMod val="50000"/>
                    </a:srgbClr>
                  </a:gs>
                  <a:gs pos="100000">
                    <a:srgbClr val="004D86"/>
                  </a:gs>
                </a:gsLst>
                <a:lin ang="5400000" scaled="0"/>
              </a:gra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xmlns="" id="{65DC8246-BB7A-4724-8E53-DC111B95C5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9934" b="31683"/>
          <a:stretch/>
        </p:blipFill>
        <p:spPr>
          <a:xfrm>
            <a:off x="6448443" y="6336267"/>
            <a:ext cx="2715963" cy="502586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C348A6EF-FA5B-4986-B0E6-1FB988DF7F77}"/>
              </a:ext>
            </a:extLst>
          </p:cNvPr>
          <p:cNvSpPr/>
          <p:nvPr/>
        </p:nvSpPr>
        <p:spPr>
          <a:xfrm>
            <a:off x="611560" y="1916832"/>
            <a:ext cx="8048120" cy="1114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kern="0" spc="-3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자율주행차 데이터 통신 통합 소프트웨어 구조설계 및 </a:t>
            </a:r>
            <a:endParaRPr lang="en-US" altLang="ko-KR" sz="2400" kern="0" spc="-30" dirty="0">
              <a:solidFill>
                <a:srgbClr val="000000"/>
              </a:solidFill>
              <a:effectLst/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kern="0" spc="-30" dirty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rPr>
              <a:t>서비스 인터페이스 설계</a:t>
            </a:r>
            <a:endParaRPr lang="ko-KR" altLang="en-US" sz="2400" kern="0" dirty="0">
              <a:gradFill>
                <a:gsLst>
                  <a:gs pos="0">
                    <a:srgbClr val="1F497D">
                      <a:lumMod val="50000"/>
                    </a:srgbClr>
                  </a:gs>
                  <a:gs pos="100000">
                    <a:srgbClr val="004D86"/>
                  </a:gs>
                </a:gsLst>
                <a:lin ang="5400000" scaled="0"/>
              </a:gra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A7FDF87-2724-410D-A13B-CED912323628}"/>
              </a:ext>
            </a:extLst>
          </p:cNvPr>
          <p:cNvSpPr/>
          <p:nvPr/>
        </p:nvSpPr>
        <p:spPr>
          <a:xfrm>
            <a:off x="537814" y="5325816"/>
            <a:ext cx="8048120" cy="1114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2020254014</a:t>
            </a:r>
          </a:p>
          <a:p>
            <a:pPr algn="ctr">
              <a:lnSpc>
                <a:spcPct val="150000"/>
              </a:lnSpc>
            </a:pPr>
            <a:r>
              <a:rPr lang="ko-KR" altLang="en-US" sz="24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임 동 민</a:t>
            </a:r>
          </a:p>
        </p:txBody>
      </p:sp>
    </p:spTree>
    <p:extLst>
      <p:ext uri="{BB962C8B-B14F-4D97-AF65-F5344CB8AC3E}">
        <p14:creationId xmlns:p14="http://schemas.microsoft.com/office/powerpoint/2010/main" xmlns="" val="2057676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이번주 진행 사항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진행사항 </a:t>
            </a:r>
            <a:r>
              <a:rPr lang="en-US" altLang="ko-KR" sz="2000" b="1" dirty="0">
                <a:latin typeface="+mn-ea"/>
              </a:rPr>
              <a:t>1) </a:t>
            </a:r>
            <a:r>
              <a:rPr lang="ko-KR" altLang="en-US" sz="2000" b="1" dirty="0" smtClean="0">
                <a:latin typeface="+mn-ea"/>
              </a:rPr>
              <a:t>시험환경 구성 및 </a:t>
            </a:r>
            <a:r>
              <a:rPr lang="en-US" altLang="ko-KR" sz="2000" b="1" dirty="0" smtClean="0">
                <a:latin typeface="+mn-ea"/>
              </a:rPr>
              <a:t>1</a:t>
            </a:r>
            <a:r>
              <a:rPr lang="ko-KR" altLang="en-US" sz="2000" b="1" dirty="0" smtClean="0">
                <a:latin typeface="+mn-ea"/>
              </a:rPr>
              <a:t>차 </a:t>
            </a:r>
            <a:r>
              <a:rPr lang="ko-KR" altLang="en-US" sz="2000" b="1" dirty="0" smtClean="0">
                <a:latin typeface="+mn-ea"/>
              </a:rPr>
              <a:t>시험 테스트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solidFill>
                  <a:srgbClr val="0000FF"/>
                </a:solidFill>
                <a:latin typeface="+mn-ea"/>
              </a:rPr>
              <a:t>  - </a:t>
            </a:r>
            <a:r>
              <a:rPr lang="ko-KR" altLang="en-US" sz="1600" dirty="0" smtClean="0">
                <a:solidFill>
                  <a:srgbClr val="0000FF"/>
                </a:solidFill>
                <a:latin typeface="+mn-ea"/>
              </a:rPr>
              <a:t>노트북 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: </a:t>
            </a:r>
            <a:r>
              <a:rPr lang="en-US" altLang="ko-KR" sz="1600" dirty="0" err="1" smtClean="0">
                <a:solidFill>
                  <a:srgbClr val="0000FF"/>
                </a:solidFill>
                <a:latin typeface="+mn-ea"/>
              </a:rPr>
              <a:t>roscore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ko-KR" altLang="en-US" sz="1600" dirty="0" smtClean="0">
                <a:solidFill>
                  <a:srgbClr val="0000FF"/>
                </a:solidFill>
                <a:latin typeface="+mn-ea"/>
              </a:rPr>
              <a:t>실행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 -&gt; </a:t>
            </a:r>
            <a:r>
              <a:rPr lang="en-US" altLang="ko-KR" sz="1600" dirty="0" err="1" smtClean="0">
                <a:solidFill>
                  <a:srgbClr val="0000FF"/>
                </a:solidFill>
                <a:latin typeface="+mn-ea"/>
              </a:rPr>
              <a:t>rosbag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 play -&gt; </a:t>
            </a:r>
            <a:r>
              <a:rPr lang="ko-KR" altLang="en-US" sz="1600" dirty="0" smtClean="0">
                <a:solidFill>
                  <a:srgbClr val="0000FF"/>
                </a:solidFill>
                <a:latin typeface="+mn-ea"/>
              </a:rPr>
              <a:t>개발된 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VBS 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S/W </a:t>
            </a:r>
            <a:r>
              <a:rPr lang="ko-KR" altLang="en-US" sz="1600" dirty="0" smtClean="0">
                <a:solidFill>
                  <a:srgbClr val="0000FF"/>
                </a:solidFill>
                <a:latin typeface="+mn-ea"/>
              </a:rPr>
              <a:t>실행 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 </a:t>
            </a:r>
            <a:endParaRPr lang="en-US" altLang="ko-KR" sz="1600" dirty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solidFill>
                  <a:srgbClr val="0000FF"/>
                </a:solidFill>
                <a:latin typeface="+mn-ea"/>
              </a:rPr>
              <a:t>  - </a:t>
            </a:r>
            <a:r>
              <a:rPr lang="ko-KR" altLang="en-US" sz="1600" dirty="0" err="1" smtClean="0">
                <a:solidFill>
                  <a:srgbClr val="0000FF"/>
                </a:solidFill>
                <a:latin typeface="+mn-ea"/>
              </a:rPr>
              <a:t>테블릿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PC : VBS</a:t>
            </a:r>
            <a:r>
              <a:rPr lang="ko-KR" altLang="en-US" sz="1600" dirty="0" smtClean="0">
                <a:solidFill>
                  <a:srgbClr val="0000FF"/>
                </a:solidFill>
                <a:latin typeface="+mn-ea"/>
              </a:rPr>
              <a:t>에서 전송된 자율주행 데이터를 시각화 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()</a:t>
            </a:r>
            <a:endParaRPr lang="en-US" altLang="ko-KR" sz="1600" dirty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 - </a:t>
            </a:r>
            <a:r>
              <a:rPr lang="ko-KR" altLang="en-US" sz="1600" dirty="0" err="1" smtClean="0">
                <a:solidFill>
                  <a:srgbClr val="0000FF"/>
                </a:solidFill>
                <a:latin typeface="+mn-ea"/>
              </a:rPr>
              <a:t>전관판</a:t>
            </a:r>
            <a:r>
              <a:rPr lang="ko-KR" altLang="en-US" sz="1600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600" dirty="0" smtClean="0">
                <a:solidFill>
                  <a:srgbClr val="0000FF"/>
                </a:solidFill>
                <a:latin typeface="+mn-ea"/>
              </a:rPr>
              <a:t>: </a:t>
            </a:r>
            <a:r>
              <a:rPr lang="ko-KR" altLang="en-US" sz="1600" dirty="0" smtClean="0">
                <a:solidFill>
                  <a:srgbClr val="0000FF"/>
                </a:solidFill>
                <a:latin typeface="+mn-ea"/>
              </a:rPr>
              <a:t>자율주행 운행정보 표시</a:t>
            </a:r>
            <a:endParaRPr lang="en-US" altLang="ko-KR" sz="1600" dirty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/>
            </a:r>
            <a:br>
              <a:rPr lang="en-US" altLang="ko-KR" sz="1600" i="1" dirty="0">
                <a:solidFill>
                  <a:srgbClr val="0000FF"/>
                </a:solidFill>
                <a:latin typeface="+mn-ea"/>
              </a:rPr>
            </a:br>
            <a:endParaRPr lang="en-US" altLang="ko-KR" sz="1600" i="1" dirty="0">
              <a:latin typeface="+mn-ea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5F56DE21-E2EC-4811-932E-EC98FC538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275" y="307522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87201CD1-2ADA-4B2B-BCC2-2849B2E26AFE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28662" y="2357430"/>
            <a:ext cx="3073833" cy="228601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722489B0-AC70-4C83-9898-17FB422487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662" y="4714884"/>
            <a:ext cx="3078227" cy="20002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8E9C7BB-ED68-4F6D-BB4C-F5D2E3F04C58}"/>
              </a:ext>
            </a:extLst>
          </p:cNvPr>
          <p:cNvSpPr txBox="1"/>
          <p:nvPr/>
        </p:nvSpPr>
        <p:spPr>
          <a:xfrm>
            <a:off x="1285852" y="5143512"/>
            <a:ext cx="4716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VBS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34C4452-27DF-432B-8DF3-8056DA312EF6}"/>
              </a:ext>
            </a:extLst>
          </p:cNvPr>
          <p:cNvSpPr txBox="1"/>
          <p:nvPr/>
        </p:nvSpPr>
        <p:spPr>
          <a:xfrm>
            <a:off x="2357422" y="6072206"/>
            <a:ext cx="882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ROS Core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FE76F0E-2694-4583-9FE0-A042C5D2B374}"/>
              </a:ext>
            </a:extLst>
          </p:cNvPr>
          <p:cNvSpPr txBox="1"/>
          <p:nvPr/>
        </p:nvSpPr>
        <p:spPr>
          <a:xfrm>
            <a:off x="1214414" y="6072206"/>
            <a:ext cx="10413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err="1">
                <a:solidFill>
                  <a:srgbClr val="FF0000"/>
                </a:solidFill>
              </a:rPr>
              <a:t>rosbag</a:t>
            </a:r>
            <a:r>
              <a:rPr lang="en-US" altLang="ko-KR" sz="1200" b="1" dirty="0">
                <a:solidFill>
                  <a:srgbClr val="FF0000"/>
                </a:solidFill>
              </a:rPr>
              <a:t> play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6F38C9CA-6C6D-4DF7-AA88-DADFBB412317}"/>
              </a:ext>
            </a:extLst>
          </p:cNvPr>
          <p:cNvSpPr txBox="1"/>
          <p:nvPr/>
        </p:nvSpPr>
        <p:spPr>
          <a:xfrm>
            <a:off x="928662" y="2857496"/>
            <a:ext cx="9417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LTE </a:t>
            </a:r>
            <a:r>
              <a:rPr lang="ko-KR" altLang="en-US" sz="1200" b="1" dirty="0">
                <a:solidFill>
                  <a:srgbClr val="FF0000"/>
                </a:solidFill>
              </a:rPr>
              <a:t>라우터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8C6A1653-91BD-427C-8498-22BD141CC2F5}"/>
              </a:ext>
            </a:extLst>
          </p:cNvPr>
          <p:cNvSpPr txBox="1"/>
          <p:nvPr/>
        </p:nvSpPr>
        <p:spPr>
          <a:xfrm>
            <a:off x="2786050" y="3500438"/>
            <a:ext cx="8627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HMI </a:t>
            </a:r>
            <a:r>
              <a:rPr lang="ko-KR" altLang="en-US" sz="1200" b="1" dirty="0">
                <a:solidFill>
                  <a:srgbClr val="FF0000"/>
                </a:solidFill>
              </a:rPr>
              <a:t>패드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AD4967D2-41DA-49CA-B93B-B5F1A52C7B29}"/>
              </a:ext>
            </a:extLst>
          </p:cNvPr>
          <p:cNvSpPr txBox="1"/>
          <p:nvPr/>
        </p:nvSpPr>
        <p:spPr>
          <a:xfrm>
            <a:off x="1500166" y="4000504"/>
            <a:ext cx="1190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err="1">
                <a:solidFill>
                  <a:srgbClr val="FF0000"/>
                </a:solidFill>
              </a:rPr>
              <a:t>rosbag</a:t>
            </a:r>
            <a:r>
              <a:rPr lang="en-US" altLang="ko-KR" sz="1200" b="1" dirty="0">
                <a:solidFill>
                  <a:srgbClr val="FF0000"/>
                </a:solidFill>
              </a:rPr>
              <a:t> + VBS</a:t>
            </a:r>
          </a:p>
          <a:p>
            <a:r>
              <a:rPr lang="ko-KR" altLang="en-US" sz="1200" b="1" dirty="0">
                <a:solidFill>
                  <a:srgbClr val="FF0000"/>
                </a:solidFill>
              </a:rPr>
              <a:t>     노트북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4A2A4A5B-4998-43B8-938A-0D7747E60635}"/>
              </a:ext>
            </a:extLst>
          </p:cNvPr>
          <p:cNvSpPr txBox="1"/>
          <p:nvPr/>
        </p:nvSpPr>
        <p:spPr>
          <a:xfrm>
            <a:off x="3000364" y="235743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solidFill>
                  <a:srgbClr val="FF0000"/>
                </a:solidFill>
              </a:rPr>
              <a:t>전광판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xmlns="" id="{1AE83B73-2E64-4D8E-882E-3A1B0E7771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0562" y="2643182"/>
            <a:ext cx="3559856" cy="200026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F9625097-E8EC-4E10-8CE3-4F417F72F439}"/>
              </a:ext>
            </a:extLst>
          </p:cNvPr>
          <p:cNvSpPr txBox="1"/>
          <p:nvPr/>
        </p:nvSpPr>
        <p:spPr>
          <a:xfrm>
            <a:off x="5929322" y="5000636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시험 동영상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681E9E4D-1BE9-47EC-89F9-E4BC51F4A7AD}"/>
              </a:ext>
            </a:extLst>
          </p:cNvPr>
          <p:cNvSpPr txBox="1"/>
          <p:nvPr/>
        </p:nvSpPr>
        <p:spPr>
          <a:xfrm>
            <a:off x="5357818" y="2285992"/>
            <a:ext cx="1818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solidFill>
                  <a:srgbClr val="FF0000"/>
                </a:solidFill>
              </a:rPr>
              <a:t>테블릿</a:t>
            </a:r>
            <a:r>
              <a:rPr lang="en-US" altLang="ko-KR" dirty="0" smtClean="0">
                <a:solidFill>
                  <a:srgbClr val="FF0000"/>
                </a:solidFill>
              </a:rPr>
              <a:t>PC (</a:t>
            </a:r>
            <a:r>
              <a:rPr lang="en-US" altLang="ko-KR" dirty="0" smtClean="0">
                <a:solidFill>
                  <a:srgbClr val="FF0000"/>
                </a:solidFill>
              </a:rPr>
              <a:t>HMI)</a:t>
            </a:r>
            <a:endParaRPr lang="ko-KR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1026" name="Object 2"/>
          <p:cNvGraphicFramePr>
            <a:graphicFrameLocks noChangeAspect="1"/>
          </p:cNvGraphicFramePr>
          <p:nvPr/>
        </p:nvGraphicFramePr>
        <p:xfrm>
          <a:off x="5715008" y="5429264"/>
          <a:ext cx="1821154" cy="885846"/>
        </p:xfrm>
        <a:graphic>
          <a:graphicData uri="http://schemas.openxmlformats.org/presentationml/2006/ole">
            <p:oleObj spid="_x0000_s1026" name="포장기 셸 개체" showAsIcon="1" r:id="rId7" imgW="642960" imgH="313200" progId="Package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272800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다음주 진행 예정 사항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예정 사항 </a:t>
            </a:r>
            <a:r>
              <a:rPr lang="en-US" altLang="ko-KR" sz="2000" b="1" dirty="0">
                <a:latin typeface="+mn-ea"/>
              </a:rPr>
              <a:t>1) </a:t>
            </a:r>
            <a:r>
              <a:rPr lang="en-US" altLang="ko-KR" sz="2000" b="1" dirty="0" err="1" smtClean="0">
                <a:latin typeface="+mn-ea"/>
              </a:rPr>
              <a:t>Github</a:t>
            </a:r>
            <a:r>
              <a:rPr lang="en-US" altLang="ko-KR" sz="2000" b="1" dirty="0" smtClean="0">
                <a:latin typeface="+mn-ea"/>
              </a:rPr>
              <a:t> update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2000" dirty="0">
                <a:solidFill>
                  <a:srgbClr val="0000FF"/>
                </a:solidFill>
                <a:latin typeface="+mn-ea"/>
              </a:rPr>
              <a:t>  - </a:t>
            </a:r>
            <a:r>
              <a:rPr lang="en-US" altLang="ko-KR" sz="2000" dirty="0" err="1" smtClean="0">
                <a:solidFill>
                  <a:srgbClr val="0000FF"/>
                </a:solidFill>
                <a:latin typeface="+mn-ea"/>
              </a:rPr>
              <a:t>github</a:t>
            </a:r>
            <a:r>
              <a:rPr lang="en-US" altLang="ko-KR" sz="2000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ko-KR" altLang="en-US" sz="2000" dirty="0" smtClean="0">
                <a:solidFill>
                  <a:srgbClr val="0000FF"/>
                </a:solidFill>
                <a:latin typeface="+mn-ea"/>
              </a:rPr>
              <a:t>신규</a:t>
            </a:r>
            <a:r>
              <a:rPr lang="en-US" altLang="ko-KR" sz="2000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ko-KR" altLang="en-US" sz="2000" dirty="0" smtClean="0">
                <a:solidFill>
                  <a:srgbClr val="0000FF"/>
                </a:solidFill>
                <a:latin typeface="+mn-ea"/>
              </a:rPr>
              <a:t>등록하여 재 작성 </a:t>
            </a:r>
            <a:r>
              <a:rPr lang="en-US" altLang="ko-KR" sz="2000" dirty="0" smtClean="0">
                <a:solidFill>
                  <a:srgbClr val="0000FF"/>
                </a:solidFill>
                <a:latin typeface="+mn-ea"/>
              </a:rPr>
              <a:t>(</a:t>
            </a:r>
            <a:r>
              <a:rPr lang="ko-KR" altLang="en-US" sz="2000" dirty="0" smtClean="0">
                <a:solidFill>
                  <a:srgbClr val="0000FF"/>
                </a:solidFill>
                <a:latin typeface="+mn-ea"/>
              </a:rPr>
              <a:t>이직으로 </a:t>
            </a:r>
            <a:r>
              <a:rPr lang="en-US" altLang="ko-KR" sz="2000" dirty="0" smtClean="0">
                <a:solidFill>
                  <a:srgbClr val="0000FF"/>
                </a:solidFill>
                <a:latin typeface="+mn-ea"/>
              </a:rPr>
              <a:t>id/</a:t>
            </a:r>
            <a:r>
              <a:rPr lang="en-US" altLang="ko-KR" sz="2000" dirty="0" err="1" smtClean="0">
                <a:solidFill>
                  <a:srgbClr val="0000FF"/>
                </a:solidFill>
                <a:latin typeface="+mn-ea"/>
              </a:rPr>
              <a:t>pwd</a:t>
            </a:r>
            <a:r>
              <a:rPr lang="en-US" altLang="ko-KR" sz="2000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ko-KR" altLang="en-US" sz="2000" dirty="0" smtClean="0">
                <a:solidFill>
                  <a:srgbClr val="0000FF"/>
                </a:solidFill>
                <a:latin typeface="+mn-ea"/>
              </a:rPr>
              <a:t>손실</a:t>
            </a:r>
            <a:r>
              <a:rPr lang="en-US" altLang="ko-KR" sz="2000" dirty="0" smtClean="0">
                <a:solidFill>
                  <a:srgbClr val="0000FF"/>
                </a:solidFill>
                <a:latin typeface="+mn-ea"/>
              </a:rPr>
              <a:t>)</a:t>
            </a:r>
          </a:p>
          <a:p>
            <a:pPr>
              <a:lnSpc>
                <a:spcPts val="2300"/>
              </a:lnSpc>
            </a:pPr>
            <a:r>
              <a:rPr lang="en-US" altLang="ko-KR" sz="2000" dirty="0" smtClean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2000" dirty="0" smtClean="0">
                <a:solidFill>
                  <a:srgbClr val="0000FF"/>
                </a:solidFill>
                <a:latin typeface="+mn-ea"/>
              </a:rPr>
              <a:t> - </a:t>
            </a:r>
            <a:r>
              <a:rPr lang="ko-KR" altLang="en-US" sz="2000" dirty="0" smtClean="0">
                <a:solidFill>
                  <a:srgbClr val="0000FF"/>
                </a:solidFill>
                <a:latin typeface="+mn-ea"/>
              </a:rPr>
              <a:t>기존 내용 수정 및 신규 추가</a:t>
            </a:r>
            <a:endParaRPr lang="en-US" altLang="ko-KR" sz="2000" dirty="0" smtClean="0">
              <a:solidFill>
                <a:srgbClr val="0000F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64871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주요 일정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xmlns="" id="{818D3B96-B3EE-4B6F-8A6E-BAB93F885B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357783029"/>
              </p:ext>
            </p:extLst>
          </p:nvPr>
        </p:nvGraphicFramePr>
        <p:xfrm>
          <a:off x="200302" y="1679029"/>
          <a:ext cx="8743395" cy="4364485"/>
        </p:xfrm>
        <a:graphic>
          <a:graphicData uri="http://schemas.openxmlformats.org/drawingml/2006/table">
            <a:tbl>
              <a:tblPr/>
              <a:tblGrid>
                <a:gridCol w="1954080">
                  <a:extLst>
                    <a:ext uri="{9D8B030D-6E8A-4147-A177-3AD203B41FA5}">
                      <a16:colId xmlns:a16="http://schemas.microsoft.com/office/drawing/2014/main" xmlns="" val="158197171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2638795995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2520036919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338659438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320168934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1860574894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1815215520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1477946318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3219378058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487532261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121685450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899732632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711462308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2050584228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3158328922"/>
                    </a:ext>
                  </a:extLst>
                </a:gridCol>
                <a:gridCol w="380621">
                  <a:extLst>
                    <a:ext uri="{9D8B030D-6E8A-4147-A177-3AD203B41FA5}">
                      <a16:colId xmlns:a16="http://schemas.microsoft.com/office/drawing/2014/main" xmlns="" val="382734725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609234018"/>
                    </a:ext>
                  </a:extLst>
                </a:gridCol>
              </a:tblGrid>
              <a:tr h="47681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세부 추진일정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gridSpan="1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주차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비고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26742936"/>
                  </a:ext>
                </a:extLst>
              </a:tr>
              <a:tr h="5097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11219853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기획</a:t>
                      </a:r>
                      <a:r>
                        <a:rPr lang="en-US" altLang="ko-KR" sz="1100" b="1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연계 통신 데이터 및 기능 정의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03274358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프로토콜 및 데이터가공 설계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765986936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-30" dirty="0">
                          <a:solidFill>
                            <a:srgbClr val="000000"/>
                          </a:solidFill>
                          <a:effectLst/>
                          <a:latin typeface="+mn-ea"/>
                        </a:rPr>
                        <a:t>기본 기능개발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755876919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단위 연동시험 및 개선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94958034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통합 연동시험 및 개선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0545533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딥러닝 인지 기술 설계 및 </a:t>
                      </a:r>
                      <a:endParaRPr lang="en-US" altLang="ko-KR" sz="11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6350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107847534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S/W </a:t>
                      </a:r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통합 및 </a:t>
                      </a:r>
                      <a:r>
                        <a:rPr lang="en-US" altLang="ko-KR" sz="11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Release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52150347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완료 보고서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918462742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278089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243812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564310" y="2828835"/>
            <a:ext cx="80153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330325" eaLnBrk="0" latinLnBrk="0" hangingPunct="0">
              <a:buSzPct val="100000"/>
              <a:defRPr/>
            </a:pPr>
            <a:r>
              <a:rPr lang="ko-KR" altLang="en-US" sz="7200" kern="0" spc="-15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xmlns="" val="3978517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8E678091357F24E8F48B77CA27B8190" ma:contentTypeVersion="10" ma:contentTypeDescription="새 문서를 만듭니다." ma:contentTypeScope="" ma:versionID="6214b655059a3f220a35174d05e9def0">
  <xsd:schema xmlns:xsd="http://www.w3.org/2001/XMLSchema" xmlns:xs="http://www.w3.org/2001/XMLSchema" xmlns:p="http://schemas.microsoft.com/office/2006/metadata/properties" xmlns:ns2="df922d41-91bf-45f8-8b2c-e1591bc010d5" targetNamespace="http://schemas.microsoft.com/office/2006/metadata/properties" ma:root="true" ma:fieldsID="f68fc4224146a5b1fae48ae4f549800b" ns2:_="">
    <xsd:import namespace="df922d41-91bf-45f8-8b2c-e1591bc010d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922d41-91bf-45f8-8b2c-e1591bc010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752C289-7328-4F4C-BE3C-6FF959ED22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f922d41-91bf-45f8-8b2c-e1591bc010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A025E80-6017-4340-852A-AD128310F2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7FA2EDF-CBB7-475B-B0D9-861160A98246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6567</TotalTime>
  <Words>186</Words>
  <Application>Microsoft Office PowerPoint</Application>
  <PresentationFormat>화면 슬라이드 쇼(4:3)</PresentationFormat>
  <Paragraphs>61</Paragraphs>
  <Slides>5</Slides>
  <Notes>3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7" baseType="lpstr">
      <vt:lpstr>Office 테마</vt:lpstr>
      <vt:lpstr>패키지</vt:lpstr>
      <vt:lpstr>슬라이드 1</vt:lpstr>
      <vt:lpstr>슬라이드 2</vt:lpstr>
      <vt:lpstr>슬라이드 3</vt:lpstr>
      <vt:lpstr>슬라이드 4</vt:lpstr>
      <vt:lpstr>슬라이드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Kised</dc:creator>
  <cp:lastModifiedBy>JongMin</cp:lastModifiedBy>
  <cp:revision>378</cp:revision>
  <cp:lastPrinted>2019-09-16T00:28:29Z</cp:lastPrinted>
  <dcterms:created xsi:type="dcterms:W3CDTF">2017-03-29T07:13:25Z</dcterms:created>
  <dcterms:modified xsi:type="dcterms:W3CDTF">2021-10-21T04:22:19Z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0x01010048E678091357F24E8F48B77CA27B8190</vt:lpwstr>
  </property>
</Properties>
</file>

<file path=docProps/thumbnail.jpeg>
</file>